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316" r:id="rId5"/>
    <p:sldId id="403" r:id="rId6"/>
    <p:sldId id="395" r:id="rId7"/>
    <p:sldId id="365" r:id="rId8"/>
    <p:sldId id="366" r:id="rId9"/>
    <p:sldId id="367" r:id="rId10"/>
    <p:sldId id="368" r:id="rId11"/>
    <p:sldId id="390" r:id="rId12"/>
    <p:sldId id="391" r:id="rId13"/>
    <p:sldId id="375" r:id="rId14"/>
    <p:sldId id="369" r:id="rId15"/>
    <p:sldId id="370" r:id="rId16"/>
    <p:sldId id="371" r:id="rId17"/>
    <p:sldId id="396" r:id="rId18"/>
    <p:sldId id="372" r:id="rId19"/>
    <p:sldId id="398" r:id="rId20"/>
    <p:sldId id="399" r:id="rId21"/>
    <p:sldId id="400" r:id="rId22"/>
    <p:sldId id="376" r:id="rId23"/>
    <p:sldId id="377" r:id="rId24"/>
    <p:sldId id="401" r:id="rId25"/>
    <p:sldId id="389" r:id="rId26"/>
    <p:sldId id="397" r:id="rId27"/>
    <p:sldId id="378" r:id="rId28"/>
    <p:sldId id="373" r:id="rId29"/>
    <p:sldId id="374" r:id="rId30"/>
    <p:sldId id="384" r:id="rId31"/>
    <p:sldId id="392" r:id="rId32"/>
    <p:sldId id="381" r:id="rId33"/>
    <p:sldId id="382" r:id="rId34"/>
    <p:sldId id="383" r:id="rId35"/>
    <p:sldId id="385" r:id="rId36"/>
    <p:sldId id="386" r:id="rId37"/>
    <p:sldId id="387" r:id="rId38"/>
    <p:sldId id="402" r:id="rId39"/>
    <p:sldId id="380" r:id="rId40"/>
    <p:sldId id="393" r:id="rId41"/>
    <p:sldId id="394" r:id="rId42"/>
    <p:sldId id="339" r:id="rId43"/>
    <p:sldId id="364" r:id="rId44"/>
  </p:sldIdLst>
  <p:sldSz cx="9144000" cy="6858000" type="screen4x3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2222"/>
    <a:srgbClr val="00BBEE"/>
    <a:srgbClr val="7F7F7F"/>
    <a:srgbClr val="666666"/>
    <a:srgbClr val="FF0000"/>
    <a:srgbClr val="EDCAED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78333" autoAdjust="0"/>
  </p:normalViewPr>
  <p:slideViewPr>
    <p:cSldViewPr snapToObjects="1" showGuides="1">
      <p:cViewPr varScale="1">
        <p:scale>
          <a:sx n="69" d="100"/>
          <a:sy n="69" d="100"/>
        </p:scale>
        <p:origin x="1910" y="77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2018-08-11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8/11/2018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55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23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227498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pic>
        <p:nvPicPr>
          <p:cNvPr id="9" name="Picture 8" descr="Pow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94652" y="170122"/>
            <a:ext cx="1535846" cy="1781155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  <a:endParaRPr lang="en-US" dirty="0" smtClean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Application Delivery Fundamentals 2.0 B:</a:t>
            </a:r>
            <a:br>
              <a:rPr lang="en-US" dirty="0" smtClean="0"/>
            </a:b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Spring Integration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Message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27799"/>
            <a:ext cx="7045914" cy="418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30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message is a generic wrapper for any Java object combined with metadata used by Spring </a:t>
            </a:r>
            <a:r>
              <a:rPr lang="en-US" dirty="0" smtClean="0"/>
              <a:t>Integration </a:t>
            </a:r>
            <a:r>
              <a:rPr lang="en-IN" dirty="0" smtClean="0"/>
              <a:t>to </a:t>
            </a:r>
            <a:r>
              <a:rPr lang="en-IN" dirty="0"/>
              <a:t>handle the object</a:t>
            </a:r>
            <a:r>
              <a:rPr lang="en-IN" dirty="0" smtClean="0"/>
              <a:t>.</a:t>
            </a:r>
          </a:p>
          <a:p>
            <a:pPr marL="225425" lvl="1" indent="0">
              <a:buNone/>
            </a:pPr>
            <a:r>
              <a:rPr lang="en-IN" dirty="0"/>
              <a:t>public interface </a:t>
            </a:r>
            <a:r>
              <a:rPr lang="en-IN" dirty="0" err="1"/>
              <a:t>org.springframework.integration.Message</a:t>
            </a:r>
            <a:r>
              <a:rPr lang="en-IN" dirty="0"/>
              <a:t>&lt;T&gt; {</a:t>
            </a:r>
          </a:p>
          <a:p>
            <a:pPr marL="225425" lvl="1" indent="0">
              <a:buNone/>
            </a:pPr>
            <a:r>
              <a:rPr lang="en-IN" dirty="0" err="1"/>
              <a:t>MessageHeaders</a:t>
            </a:r>
            <a:r>
              <a:rPr lang="en-IN" dirty="0"/>
              <a:t> </a:t>
            </a:r>
            <a:r>
              <a:rPr lang="en-IN" dirty="0" err="1"/>
              <a:t>getHeaders</a:t>
            </a:r>
            <a:r>
              <a:rPr lang="en-IN" dirty="0"/>
              <a:t>();</a:t>
            </a:r>
          </a:p>
          <a:p>
            <a:pPr marL="225425" lvl="1" indent="0">
              <a:buNone/>
            </a:pPr>
            <a:r>
              <a:rPr lang="en-IN" dirty="0"/>
              <a:t>T </a:t>
            </a:r>
            <a:r>
              <a:rPr lang="en-IN" dirty="0" err="1"/>
              <a:t>getPayload</a:t>
            </a:r>
            <a:r>
              <a:rPr lang="en-IN" dirty="0"/>
              <a:t>();</a:t>
            </a:r>
          </a:p>
          <a:p>
            <a:pPr marL="225425" lvl="1" indent="0">
              <a:buNone/>
            </a:pPr>
            <a:r>
              <a:rPr lang="en-IN" dirty="0"/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Messages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7384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org.springframework.integration.MessageHeaders</a:t>
            </a:r>
            <a:r>
              <a:rPr lang="en-US" dirty="0"/>
              <a:t> object is a String/Object Map that </a:t>
            </a:r>
            <a:r>
              <a:rPr lang="en-US" dirty="0" smtClean="0"/>
              <a:t>typically maintains </a:t>
            </a:r>
            <a:r>
              <a:rPr lang="en-US" dirty="0"/>
              <a:t>values for message housekeeping chores. </a:t>
            </a:r>
            <a:endParaRPr lang="en-US" dirty="0" smtClean="0"/>
          </a:p>
          <a:p>
            <a:r>
              <a:rPr lang="en-US" dirty="0" err="1" smtClean="0"/>
              <a:t>MessageHeaders</a:t>
            </a:r>
            <a:r>
              <a:rPr lang="en-US" dirty="0" smtClean="0"/>
              <a:t> </a:t>
            </a:r>
            <a:r>
              <a:rPr lang="en-US" dirty="0"/>
              <a:t>are immutable and are </a:t>
            </a:r>
            <a:r>
              <a:rPr lang="en-US" dirty="0" smtClean="0"/>
              <a:t>usually created </a:t>
            </a:r>
            <a:r>
              <a:rPr lang="en-US" dirty="0"/>
              <a:t>using the </a:t>
            </a:r>
            <a:r>
              <a:rPr lang="en-US" dirty="0" err="1"/>
              <a:t>MessageBuilder</a:t>
            </a:r>
            <a:r>
              <a:rPr lang="en-US" dirty="0"/>
              <a:t> API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 </a:t>
            </a:r>
            <a:r>
              <a:rPr lang="en-US" dirty="0"/>
              <a:t>are a number of predefined entries (headers), including id</a:t>
            </a:r>
            <a:r>
              <a:rPr lang="en-US" dirty="0" smtClean="0"/>
              <a:t>, timestamp</a:t>
            </a:r>
            <a:r>
              <a:rPr lang="en-US" dirty="0"/>
              <a:t>, correlation id, and priority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headers can maintain values required by </a:t>
            </a:r>
            <a:r>
              <a:rPr lang="en-US" dirty="0" smtClean="0"/>
              <a:t>the </a:t>
            </a:r>
            <a:r>
              <a:rPr lang="en-IN" dirty="0" smtClean="0"/>
              <a:t>adapter endpoints.</a:t>
            </a:r>
          </a:p>
          <a:p>
            <a:r>
              <a:rPr lang="en-US" dirty="0"/>
              <a:t>Headers may be used any key/value pair required by the developer.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Headers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897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message payload can be any POJO. </a:t>
            </a:r>
            <a:endParaRPr lang="en-US" dirty="0" smtClean="0"/>
          </a:p>
          <a:p>
            <a:r>
              <a:rPr lang="en-US" dirty="0" smtClean="0"/>
              <a:t>Transformation </a:t>
            </a:r>
            <a:r>
              <a:rPr lang="en-US" dirty="0"/>
              <a:t>support allows converting any payload into any type of </a:t>
            </a:r>
            <a:r>
              <a:rPr lang="en-US" dirty="0" smtClean="0"/>
              <a:t>format required </a:t>
            </a:r>
            <a:r>
              <a:rPr lang="en-US" dirty="0"/>
              <a:t>by the message endpoint. 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Payloads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4626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Message</a:t>
            </a:r>
            <a:endParaRPr lang="en-IN" dirty="0"/>
          </a:p>
        </p:txBody>
      </p:sp>
      <p:pic>
        <p:nvPicPr>
          <p:cNvPr id="2050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292" y="1600200"/>
            <a:ext cx="6584746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88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message channel is the component through which messages are moved. </a:t>
            </a:r>
            <a:endParaRPr lang="en-US" dirty="0" smtClean="0"/>
          </a:p>
          <a:p>
            <a:r>
              <a:rPr lang="en-US" dirty="0" smtClean="0"/>
              <a:t>Message </a:t>
            </a:r>
            <a:r>
              <a:rPr lang="en-US" dirty="0"/>
              <a:t>publishers </a:t>
            </a:r>
            <a:r>
              <a:rPr lang="en-US" dirty="0" smtClean="0"/>
              <a:t>send messages </a:t>
            </a:r>
            <a:r>
              <a:rPr lang="en-US" dirty="0"/>
              <a:t>to the channel, and message consumers receive messages from the channel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channel effectively </a:t>
            </a:r>
            <a:r>
              <a:rPr lang="en-US" dirty="0"/>
              <a:t>decouples the producer and consumer. </a:t>
            </a: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There </a:t>
            </a:r>
            <a:r>
              <a:rPr lang="en-US" b="1" dirty="0">
                <a:solidFill>
                  <a:srgbClr val="FF0000"/>
                </a:solidFill>
              </a:rPr>
              <a:t>are two types of messaging scenarios: 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i="1" dirty="0" smtClean="0">
                <a:solidFill>
                  <a:srgbClr val="FF0000"/>
                </a:solidFill>
              </a:rPr>
              <a:t>point-</a:t>
            </a:r>
            <a:r>
              <a:rPr lang="en-US" b="1" i="1" dirty="0" err="1" smtClean="0">
                <a:solidFill>
                  <a:srgbClr val="FF0000"/>
                </a:solidFill>
              </a:rPr>
              <a:t>topoint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b="1" dirty="0" smtClean="0"/>
              <a:t>in </a:t>
            </a:r>
            <a:r>
              <a:rPr lang="en-US" b="1" dirty="0"/>
              <a:t>which a message is received only once, by a single consumer; </a:t>
            </a:r>
            <a:endParaRPr lang="en-US" b="1" dirty="0" smtClean="0"/>
          </a:p>
          <a:p>
            <a:r>
              <a:rPr lang="en-US" b="1" i="1" dirty="0" smtClean="0">
                <a:solidFill>
                  <a:srgbClr val="FF0000"/>
                </a:solidFill>
              </a:rPr>
              <a:t>publish/subscribe</a:t>
            </a:r>
            <a:r>
              <a:rPr lang="en-US" b="1" dirty="0"/>
              <a:t>, in </a:t>
            </a:r>
            <a:r>
              <a:rPr lang="en-US" b="1" dirty="0" smtClean="0"/>
              <a:t>which one </a:t>
            </a:r>
            <a:r>
              <a:rPr lang="en-US" b="1" dirty="0"/>
              <a:t>or more consumers can attempt to receive a single message.</a:t>
            </a:r>
            <a:endParaRPr lang="en-IN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Message Channels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1118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Message Channel</a:t>
            </a:r>
            <a:endParaRPr lang="en-IN" dirty="0"/>
          </a:p>
        </p:txBody>
      </p:sp>
      <p:pic>
        <p:nvPicPr>
          <p:cNvPr id="4098" name="Picture 2" descr="Fig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1" y="2319338"/>
            <a:ext cx="8086725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665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Point to Point</a:t>
            </a:r>
            <a:endParaRPr lang="en-IN" dirty="0"/>
          </a:p>
        </p:txBody>
      </p:sp>
      <p:pic>
        <p:nvPicPr>
          <p:cNvPr id="5122" name="Picture 2" descr="Fig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77176"/>
            <a:ext cx="2333625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992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Publish and Subscribe</a:t>
            </a:r>
            <a:endParaRPr lang="en-IN" dirty="0"/>
          </a:p>
        </p:txBody>
      </p:sp>
      <p:pic>
        <p:nvPicPr>
          <p:cNvPr id="6146" name="Picture 2" descr="Fig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27" y="1447800"/>
            <a:ext cx="7534275" cy="48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703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Message Channels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99208"/>
            <a:ext cx="7487477" cy="3087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83" y="1228850"/>
            <a:ext cx="8229600" cy="87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72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Spring Integration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833" t="17037" r="7500" b="20741"/>
          <a:stretch/>
        </p:blipFill>
        <p:spPr>
          <a:xfrm>
            <a:off x="475903" y="1522141"/>
            <a:ext cx="7924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30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Message Channels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65" y="1371600"/>
            <a:ext cx="8534400" cy="496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37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Temporary Reply Channel </a:t>
            </a:r>
            <a:endParaRPr lang="en-IN" dirty="0"/>
          </a:p>
        </p:txBody>
      </p:sp>
      <p:pic>
        <p:nvPicPr>
          <p:cNvPr id="7170" name="Picture 2" descr="Fig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27" y="1905000"/>
            <a:ext cx="78390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924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Channel Adapter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13" y="1322062"/>
            <a:ext cx="8229870" cy="48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16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Channel Adapter</a:t>
            </a:r>
            <a:endParaRPr lang="en-IN" dirty="0"/>
          </a:p>
        </p:txBody>
      </p:sp>
      <p:pic>
        <p:nvPicPr>
          <p:cNvPr id="3074" name="Picture 2" descr="Fig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7366969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422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Endpoint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37499"/>
            <a:ext cx="8354929" cy="42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5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message endpoint is the abstraction layer between the application code and the </a:t>
            </a:r>
            <a:r>
              <a:rPr lang="en-US" dirty="0" smtClean="0"/>
              <a:t>messaging </a:t>
            </a:r>
            <a:r>
              <a:rPr lang="en-IN" dirty="0" smtClean="0"/>
              <a:t>framework.</a:t>
            </a:r>
          </a:p>
          <a:p>
            <a:r>
              <a:rPr lang="en-US" dirty="0"/>
              <a:t>An endpoint broadly defines all the types </a:t>
            </a:r>
            <a:r>
              <a:rPr lang="en-US" dirty="0" smtClean="0"/>
              <a:t>of components </a:t>
            </a:r>
            <a:r>
              <a:rPr lang="en-US" dirty="0"/>
              <a:t>used in Spring Integration. </a:t>
            </a:r>
            <a:endParaRPr lang="en-US" dirty="0" smtClean="0"/>
          </a:p>
          <a:p>
            <a:r>
              <a:rPr lang="en-US" dirty="0" smtClean="0"/>
              <a:t>It handles </a:t>
            </a:r>
            <a:r>
              <a:rPr lang="en-US" dirty="0"/>
              <a:t>such tasks as producing and consuming messages, as well as interfacing with application code</a:t>
            </a:r>
            <a:r>
              <a:rPr lang="en-US" dirty="0" smtClean="0"/>
              <a:t>, </a:t>
            </a:r>
            <a:r>
              <a:rPr lang="en-IN" dirty="0" smtClean="0"/>
              <a:t>external </a:t>
            </a:r>
            <a:r>
              <a:rPr lang="en-IN" dirty="0"/>
              <a:t>services, and applications</a:t>
            </a:r>
            <a:r>
              <a:rPr lang="en-IN" dirty="0" smtClean="0"/>
              <a:t>.</a:t>
            </a:r>
          </a:p>
          <a:p>
            <a:r>
              <a:rPr lang="en-US" dirty="0"/>
              <a:t>When data travels through a Spring Integration solution, it </a:t>
            </a:r>
            <a:r>
              <a:rPr lang="en-US" dirty="0" smtClean="0"/>
              <a:t>moves along </a:t>
            </a:r>
            <a:r>
              <a:rPr lang="en-US" dirty="0"/>
              <a:t>channels from one endpoint to another</a:t>
            </a:r>
            <a:r>
              <a:rPr lang="en-US" dirty="0" smtClean="0"/>
              <a:t>. </a:t>
            </a:r>
          </a:p>
          <a:p>
            <a:r>
              <a:rPr lang="en-US" dirty="0"/>
              <a:t>Data can come into the framework from external </a:t>
            </a:r>
            <a:r>
              <a:rPr lang="en-US" dirty="0" smtClean="0"/>
              <a:t>systems using </a:t>
            </a:r>
            <a:r>
              <a:rPr lang="en-US" dirty="0"/>
              <a:t>a specific type of endpoint called an adapter.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Message Endpoints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9541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main endpoint types supported by Spring Integration are as follows</a:t>
            </a:r>
            <a:r>
              <a:rPr lang="en-US" dirty="0" smtClean="0"/>
              <a:t>:</a:t>
            </a:r>
          </a:p>
          <a:p>
            <a:r>
              <a:rPr lang="en-IN" i="1" dirty="0"/>
              <a:t>Transformer</a:t>
            </a:r>
            <a:r>
              <a:rPr lang="en-IN" dirty="0"/>
              <a:t>: Converts the message content or structure.</a:t>
            </a:r>
          </a:p>
          <a:p>
            <a:r>
              <a:rPr lang="en-US" i="1" dirty="0" smtClean="0"/>
              <a:t>Filter</a:t>
            </a:r>
            <a:r>
              <a:rPr lang="en-US" dirty="0"/>
              <a:t>: Determines if the message should be passed to the message channel.</a:t>
            </a:r>
          </a:p>
          <a:p>
            <a:r>
              <a:rPr lang="en-US" i="1" dirty="0" smtClean="0"/>
              <a:t>Router</a:t>
            </a:r>
            <a:r>
              <a:rPr lang="en-US" dirty="0"/>
              <a:t>: Can determine which channel to send a particular message based on </a:t>
            </a:r>
            <a:r>
              <a:rPr lang="en-US" dirty="0" smtClean="0"/>
              <a:t>its </a:t>
            </a:r>
            <a:r>
              <a:rPr lang="en-IN" dirty="0" smtClean="0"/>
              <a:t>content</a:t>
            </a:r>
            <a:r>
              <a:rPr lang="en-IN" dirty="0"/>
              <a:t>.</a:t>
            </a:r>
          </a:p>
          <a:p>
            <a:r>
              <a:rPr lang="en-US" i="1" dirty="0" smtClean="0"/>
              <a:t>Splitter</a:t>
            </a:r>
            <a:r>
              <a:rPr lang="en-US" dirty="0"/>
              <a:t>: Can break an incoming message into multiple messages and send them </a:t>
            </a:r>
            <a:r>
              <a:rPr lang="en-US" dirty="0" smtClean="0"/>
              <a:t>to </a:t>
            </a:r>
            <a:r>
              <a:rPr lang="en-IN" dirty="0" smtClean="0"/>
              <a:t>the </a:t>
            </a:r>
            <a:r>
              <a:rPr lang="en-IN" dirty="0"/>
              <a:t>appropriate channel.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Message Endpoints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9232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Aggregator</a:t>
            </a:r>
            <a:r>
              <a:rPr lang="en-US" dirty="0"/>
              <a:t>: Can combine multiple messages into one. An aggregator is </a:t>
            </a:r>
            <a:r>
              <a:rPr lang="en-US" dirty="0" smtClean="0"/>
              <a:t>more complex </a:t>
            </a:r>
            <a:r>
              <a:rPr lang="en-US" dirty="0"/>
              <a:t>than a splitter often required to maintain state.</a:t>
            </a:r>
          </a:p>
          <a:p>
            <a:r>
              <a:rPr lang="en-US" i="1" dirty="0" smtClean="0"/>
              <a:t>Service </a:t>
            </a:r>
            <a:r>
              <a:rPr lang="en-US" i="1" dirty="0"/>
              <a:t>activator</a:t>
            </a:r>
            <a:r>
              <a:rPr lang="en-US" dirty="0"/>
              <a:t>: Is the interface between the message channel and a </a:t>
            </a:r>
            <a:r>
              <a:rPr lang="en-US" dirty="0" smtClean="0"/>
              <a:t>service instance</a:t>
            </a:r>
            <a:r>
              <a:rPr lang="en-US" dirty="0"/>
              <a:t>, many times containing the application code for business logic.</a:t>
            </a:r>
          </a:p>
          <a:p>
            <a:r>
              <a:rPr lang="en-US" i="1" dirty="0" smtClean="0"/>
              <a:t>Channel </a:t>
            </a:r>
            <a:r>
              <a:rPr lang="en-US" i="1" dirty="0"/>
              <a:t>adapter</a:t>
            </a:r>
            <a:r>
              <a:rPr lang="en-US" dirty="0"/>
              <a:t>: Is used to connect the message channel to another system </a:t>
            </a:r>
            <a:r>
              <a:rPr lang="en-US" dirty="0" smtClean="0"/>
              <a:t>or </a:t>
            </a:r>
            <a:r>
              <a:rPr lang="en-IN" dirty="0" smtClean="0"/>
              <a:t>transport</a:t>
            </a:r>
            <a:r>
              <a:rPr lang="en-IN" dirty="0"/>
              <a:t>.</a:t>
            </a: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Message Endpoints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2291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 numCol="3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Spring Integration provides a number of endpoints used to interface with external systems, </a:t>
            </a:r>
            <a:r>
              <a:rPr lang="en-US" dirty="0" smtClean="0"/>
              <a:t>file </a:t>
            </a:r>
            <a:r>
              <a:rPr lang="en-IN" dirty="0" smtClean="0"/>
              <a:t>systems </a:t>
            </a:r>
            <a:r>
              <a:rPr lang="en-IN" dirty="0"/>
              <a:t>etc.</a:t>
            </a:r>
          </a:p>
          <a:p>
            <a:pPr marL="0" indent="0">
              <a:buNone/>
            </a:pPr>
            <a:r>
              <a:rPr lang="en-IN" dirty="0"/>
              <a:t>Integration with External Systems</a:t>
            </a:r>
          </a:p>
          <a:p>
            <a:r>
              <a:rPr lang="en-IN" dirty="0" smtClean="0"/>
              <a:t>AMQP </a:t>
            </a:r>
            <a:r>
              <a:rPr lang="en-IN" dirty="0"/>
              <a:t>(</a:t>
            </a:r>
            <a:r>
              <a:rPr lang="en-IN" dirty="0" err="1"/>
              <a:t>RabbitMQ</a:t>
            </a:r>
            <a:r>
              <a:rPr lang="en-IN" dirty="0"/>
              <a:t>)</a:t>
            </a:r>
          </a:p>
          <a:p>
            <a:r>
              <a:rPr lang="en-IN" dirty="0" smtClean="0"/>
              <a:t>Spring </a:t>
            </a:r>
            <a:r>
              <a:rPr lang="en-IN" dirty="0" err="1"/>
              <a:t>ApplicationEvents</a:t>
            </a:r>
            <a:endParaRPr lang="en-IN" dirty="0"/>
          </a:p>
          <a:p>
            <a:r>
              <a:rPr lang="en-IN" dirty="0" smtClean="0"/>
              <a:t>Feed </a:t>
            </a:r>
            <a:r>
              <a:rPr lang="en-IN" dirty="0"/>
              <a:t>(RSS, ATOM, …)</a:t>
            </a:r>
          </a:p>
          <a:p>
            <a:pPr marL="0" indent="0">
              <a:buNone/>
            </a:pPr>
            <a:r>
              <a:rPr lang="en-IN" dirty="0"/>
              <a:t>• File</a:t>
            </a:r>
          </a:p>
          <a:p>
            <a:pPr marL="0" indent="0">
              <a:buNone/>
            </a:pPr>
            <a:r>
              <a:rPr lang="en-IN" dirty="0"/>
              <a:t>• FTP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IN" dirty="0" err="1"/>
              <a:t>GemFire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• HTTP</a:t>
            </a:r>
          </a:p>
          <a:p>
            <a:pPr marL="0" indent="0">
              <a:buNone/>
            </a:pPr>
            <a:r>
              <a:rPr lang="en-IN" dirty="0"/>
              <a:t>• JDBC</a:t>
            </a:r>
          </a:p>
          <a:p>
            <a:pPr marL="0" indent="0">
              <a:buNone/>
            </a:pPr>
            <a:r>
              <a:rPr lang="en-IN" dirty="0"/>
              <a:t>• JMS</a:t>
            </a:r>
          </a:p>
          <a:p>
            <a:pPr marL="0" indent="0">
              <a:buNone/>
            </a:pPr>
            <a:r>
              <a:rPr lang="en-IN" dirty="0"/>
              <a:t>• JMX</a:t>
            </a:r>
          </a:p>
          <a:p>
            <a:pPr marL="0" indent="0">
              <a:buNone/>
            </a:pPr>
            <a:r>
              <a:rPr lang="en-IN" dirty="0"/>
              <a:t>• JPA (Hibernate, </a:t>
            </a:r>
            <a:r>
              <a:rPr lang="en-IN" dirty="0" err="1"/>
              <a:t>OpenJPA</a:t>
            </a:r>
            <a:r>
              <a:rPr lang="en-IN" dirty="0"/>
              <a:t>, …)</a:t>
            </a:r>
          </a:p>
          <a:p>
            <a:pPr marL="0" indent="0">
              <a:buNone/>
            </a:pPr>
            <a:r>
              <a:rPr lang="en-IN" dirty="0"/>
              <a:t>• Mail</a:t>
            </a:r>
          </a:p>
          <a:p>
            <a:pPr marL="0" indent="0">
              <a:buNone/>
            </a:pPr>
            <a:r>
              <a:rPr lang="en-IN" dirty="0"/>
              <a:t>• MongoDB</a:t>
            </a:r>
          </a:p>
          <a:p>
            <a:pPr marL="0" indent="0">
              <a:buNone/>
            </a:pPr>
            <a:r>
              <a:rPr lang="en-IN" dirty="0"/>
              <a:t>• MQTT</a:t>
            </a:r>
          </a:p>
          <a:p>
            <a:pPr marL="0" indent="0">
              <a:buNone/>
            </a:pPr>
            <a:r>
              <a:rPr lang="en-IN" dirty="0"/>
              <a:t>• </a:t>
            </a:r>
            <a:r>
              <a:rPr lang="en-IN" dirty="0" err="1"/>
              <a:t>Redis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• Resource</a:t>
            </a:r>
          </a:p>
          <a:p>
            <a:pPr marL="0" indent="0">
              <a:buNone/>
            </a:pPr>
            <a:r>
              <a:rPr lang="en-IN" dirty="0"/>
              <a:t>• RMI</a:t>
            </a:r>
          </a:p>
          <a:p>
            <a:pPr marL="0" indent="0">
              <a:buNone/>
            </a:pPr>
            <a:r>
              <a:rPr lang="en-IN" dirty="0"/>
              <a:t>• SFTP</a:t>
            </a:r>
          </a:p>
          <a:p>
            <a:pPr marL="0" indent="0">
              <a:buNone/>
            </a:pPr>
            <a:r>
              <a:rPr lang="en-IN" dirty="0"/>
              <a:t>• Stream</a:t>
            </a:r>
          </a:p>
          <a:p>
            <a:pPr marL="0" indent="0">
              <a:buNone/>
            </a:pPr>
            <a:r>
              <a:rPr lang="en-IN" dirty="0"/>
              <a:t>• Syslog</a:t>
            </a:r>
          </a:p>
          <a:p>
            <a:pPr marL="0" indent="0">
              <a:buNone/>
            </a:pPr>
            <a:r>
              <a:rPr lang="en-IN" dirty="0"/>
              <a:t>• TCP</a:t>
            </a:r>
          </a:p>
          <a:p>
            <a:pPr marL="0" indent="0">
              <a:buNone/>
            </a:pPr>
            <a:r>
              <a:rPr lang="en-IN" dirty="0"/>
              <a:t>• Twitter</a:t>
            </a:r>
          </a:p>
          <a:p>
            <a:pPr marL="0" indent="0">
              <a:buNone/>
            </a:pPr>
            <a:r>
              <a:rPr lang="en-IN" dirty="0"/>
              <a:t>• UDP</a:t>
            </a:r>
          </a:p>
          <a:p>
            <a:pPr marL="0" indent="0">
              <a:buNone/>
            </a:pPr>
            <a:r>
              <a:rPr lang="en-IN" dirty="0"/>
              <a:t>• Web Services</a:t>
            </a:r>
          </a:p>
          <a:p>
            <a:pPr marL="0" indent="0">
              <a:buNone/>
            </a:pPr>
            <a:r>
              <a:rPr lang="en-IN" dirty="0"/>
              <a:t>• XMPP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Integration with External Systems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3449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Transformer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16" y="1447800"/>
            <a:ext cx="815009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0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ti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09624"/>
            <a:ext cx="5543550" cy="604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52400"/>
            <a:ext cx="8228013" cy="670326"/>
          </a:xfrm>
        </p:spPr>
        <p:txBody>
          <a:bodyPr/>
          <a:lstStyle/>
          <a:p>
            <a:r>
              <a:rPr lang="en-IN" dirty="0" smtClean="0"/>
              <a:t>Spring Integration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342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Filter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9" y="1447800"/>
            <a:ext cx="8420911" cy="497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18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Router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47800"/>
            <a:ext cx="811515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37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Splitter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47800"/>
            <a:ext cx="792372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89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Aggregator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8229600" cy="49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51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Service Activator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814317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4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Spring Integration</a:t>
            </a:r>
            <a:endParaRPr lang="en-IN" dirty="0"/>
          </a:p>
        </p:txBody>
      </p:sp>
      <p:pic>
        <p:nvPicPr>
          <p:cNvPr id="1026" name="Picture 2" descr="http://2.bp.blogspot.com/-w6cVqPo9xyI/U4278G_wuHI/AAAAAAAAALY/q3FlE7RkPyk/s1600/si-bookstore-service-pipeline4.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52" y="1204332"/>
            <a:ext cx="9155151" cy="531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39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event is a significant change in </a:t>
            </a:r>
            <a:r>
              <a:rPr lang="en-US" dirty="0" smtClean="0"/>
              <a:t>state.</a:t>
            </a:r>
          </a:p>
          <a:p>
            <a:r>
              <a:rPr lang="en-IN" dirty="0" smtClean="0"/>
              <a:t>An event-driven </a:t>
            </a:r>
            <a:r>
              <a:rPr lang="en-US" dirty="0" smtClean="0"/>
              <a:t>architecture</a:t>
            </a:r>
            <a:r>
              <a:rPr lang="en-US" dirty="0"/>
              <a:t>, this event get sent or published to all interested parties.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subscribing parties can look </a:t>
            </a:r>
            <a:r>
              <a:rPr lang="en-US" dirty="0" smtClean="0"/>
              <a:t>at the </a:t>
            </a:r>
            <a:r>
              <a:rPr lang="en-US" dirty="0"/>
              <a:t>event and choose to respond or ignore it.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response may include invoking a service, running </a:t>
            </a:r>
            <a:r>
              <a:rPr lang="en-US" dirty="0" smtClean="0"/>
              <a:t>a business </a:t>
            </a:r>
            <a:r>
              <a:rPr lang="en-US" dirty="0"/>
              <a:t>process, or publishing another event.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Event-Driven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184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Event-driven architecture is loosely coupled, meaning that the publisher of the event has </a:t>
            </a:r>
            <a:r>
              <a:rPr lang="en-US" dirty="0" smtClean="0"/>
              <a:t>no knowledge </a:t>
            </a:r>
            <a:r>
              <a:rPr lang="en-US" dirty="0"/>
              <a:t>of what the consumers do downstream after the event has been processed. </a:t>
            </a:r>
            <a:endParaRPr lang="en-US" dirty="0" smtClean="0"/>
          </a:p>
          <a:p>
            <a:r>
              <a:rPr lang="en-US" dirty="0" smtClean="0"/>
              <a:t>Spring Integration </a:t>
            </a:r>
            <a:r>
              <a:rPr lang="en-US" dirty="0"/>
              <a:t>is well suited for this type of architecture, as it captures events as messages</a:t>
            </a:r>
            <a:r>
              <a:rPr lang="en-US" dirty="0" smtClean="0"/>
              <a:t>.</a:t>
            </a:r>
          </a:p>
          <a:p>
            <a:r>
              <a:rPr lang="en-US" dirty="0"/>
              <a:t>Event-driven architecture usually refers to simple event processing in which a published event </a:t>
            </a:r>
            <a:r>
              <a:rPr lang="en-US" dirty="0" smtClean="0"/>
              <a:t>leads to </a:t>
            </a:r>
            <a:r>
              <a:rPr lang="en-US" dirty="0"/>
              <a:t>some downstream action.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type of processing is well suited to performing a real-time flow of work.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Event-Driven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010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By contrast, complex event processing (CEP) usually involves evaluating an aggregation of events</a:t>
            </a:r>
            <a:r>
              <a:rPr lang="en-US" dirty="0" smtClean="0"/>
              <a:t>, typically </a:t>
            </a:r>
            <a:r>
              <a:rPr lang="en-US" dirty="0"/>
              <a:t>coming from all levels of a business.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may require analysis, correlation, and </a:t>
            </a:r>
            <a:r>
              <a:rPr lang="en-US" dirty="0" smtClean="0"/>
              <a:t>pattern matching </a:t>
            </a:r>
            <a:r>
              <a:rPr lang="en-US" dirty="0"/>
              <a:t>to determine the appropriate action to be taken</a:t>
            </a:r>
            <a:r>
              <a:rPr lang="en-US" dirty="0" smtClean="0"/>
              <a:t>.</a:t>
            </a:r>
          </a:p>
          <a:p>
            <a:r>
              <a:rPr lang="en-US" dirty="0" smtClean="0"/>
              <a:t>Business </a:t>
            </a:r>
            <a:r>
              <a:rPr lang="en-US" dirty="0"/>
              <a:t>process management (BPM) is </a:t>
            </a:r>
            <a:r>
              <a:rPr lang="en-US" dirty="0" smtClean="0"/>
              <a:t>a typical </a:t>
            </a:r>
            <a:r>
              <a:rPr lang="en-US" dirty="0"/>
              <a:t>use case for CEP.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can be a number of different events that occur and only a </a:t>
            </a:r>
            <a:r>
              <a:rPr lang="en-US" dirty="0" smtClean="0"/>
              <a:t>certain combination </a:t>
            </a:r>
            <a:r>
              <a:rPr lang="en-US" dirty="0"/>
              <a:t>of events will require a response. </a:t>
            </a:r>
            <a:endParaRPr lang="en-US" dirty="0" smtClean="0"/>
          </a:p>
          <a:p>
            <a:r>
              <a:rPr lang="en-US" dirty="0" smtClean="0"/>
              <a:t>Spring </a:t>
            </a:r>
            <a:r>
              <a:rPr lang="en-US" dirty="0"/>
              <a:t>Integration has the basic building blocks for CEP</a:t>
            </a:r>
            <a:r>
              <a:rPr lang="en-US" dirty="0" smtClean="0"/>
              <a:t>, </a:t>
            </a:r>
            <a:r>
              <a:rPr lang="en-IN" dirty="0" smtClean="0"/>
              <a:t>including </a:t>
            </a:r>
            <a:r>
              <a:rPr lang="en-IN" dirty="0"/>
              <a:t>routers and aggregators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Event-Driven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6659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Spring Integration </a:t>
            </a:r>
            <a:r>
              <a:rPr lang="en-IN" dirty="0" smtClean="0"/>
              <a:t>provides </a:t>
            </a:r>
            <a:r>
              <a:rPr lang="en-US" dirty="0" smtClean="0"/>
              <a:t>an </a:t>
            </a:r>
            <a:r>
              <a:rPr lang="en-US" dirty="0"/>
              <a:t>extension of Spring’s plain old Java object (POJO) programming model to support the </a:t>
            </a:r>
            <a:r>
              <a:rPr lang="en-US" dirty="0" smtClean="0"/>
              <a:t>standard </a:t>
            </a:r>
            <a:r>
              <a:rPr lang="en-IN" dirty="0" smtClean="0"/>
              <a:t>integration patterns.</a:t>
            </a:r>
          </a:p>
          <a:p>
            <a:r>
              <a:rPr lang="en-US" dirty="0"/>
              <a:t>Spring Integration works in terms of the fundamental idioms of integration, including messages</a:t>
            </a:r>
            <a:r>
              <a:rPr lang="en-US" dirty="0" smtClean="0"/>
              <a:t>, channels</a:t>
            </a:r>
            <a:r>
              <a:rPr lang="en-US" dirty="0"/>
              <a:t>, and endpoints.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enables messaging within Spring-based applications and integrates </a:t>
            </a:r>
            <a:r>
              <a:rPr lang="en-US" dirty="0" smtClean="0"/>
              <a:t>with </a:t>
            </a:r>
            <a:r>
              <a:rPr lang="sv-SE" dirty="0" smtClean="0"/>
              <a:t>external </a:t>
            </a:r>
            <a:r>
              <a:rPr lang="sv-SE" dirty="0"/>
              <a:t>systems via Spring Integration’s adapter framework.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Integration Framework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046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en-US" dirty="0" smtClean="0"/>
              <a:t>Spring Integration Framework.</a:t>
            </a:r>
          </a:p>
          <a:p>
            <a:pPr lvl="1"/>
            <a:r>
              <a:rPr lang="en-US" dirty="0" smtClean="0"/>
              <a:t>Message, Channel and Adapter</a:t>
            </a:r>
          </a:p>
          <a:p>
            <a:pPr lvl="1"/>
            <a:r>
              <a:rPr lang="en-US" dirty="0" smtClean="0"/>
              <a:t>Understood the different Component Integration</a:t>
            </a:r>
          </a:p>
          <a:p>
            <a:pPr lvl="1"/>
            <a:r>
              <a:rPr lang="en-US" dirty="0" smtClean="0"/>
              <a:t>Understood the Event-Driven Architecture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Summary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adapter framework provides a </a:t>
            </a:r>
            <a:r>
              <a:rPr lang="en-US" dirty="0" smtClean="0"/>
              <a:t>higher level of </a:t>
            </a:r>
            <a:r>
              <a:rPr lang="en-US" dirty="0"/>
              <a:t>abstraction over Spring’s existing support for remote method invocation, messaging, </a:t>
            </a:r>
            <a:r>
              <a:rPr lang="en-US" dirty="0" smtClean="0"/>
              <a:t>scheduling </a:t>
            </a:r>
            <a:r>
              <a:rPr lang="en-IN" dirty="0" smtClean="0"/>
              <a:t>and </a:t>
            </a:r>
            <a:r>
              <a:rPr lang="en-IN" dirty="0"/>
              <a:t>much more</a:t>
            </a:r>
            <a:r>
              <a:rPr lang="en-IN" dirty="0" smtClean="0"/>
              <a:t>.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Integration Framework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2627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Mule provides a lightweight container and leverages a simple XML </a:t>
            </a:r>
            <a:r>
              <a:rPr lang="en-US" dirty="0" smtClean="0"/>
              <a:t>configuration file </a:t>
            </a:r>
            <a:r>
              <a:rPr lang="en-US" dirty="0"/>
              <a:t>and Plain Old Java Objects (POJOs).</a:t>
            </a:r>
          </a:p>
          <a:p>
            <a:r>
              <a:rPr lang="en-US" dirty="0" err="1" smtClean="0"/>
              <a:t>ServiceMix</a:t>
            </a:r>
            <a:r>
              <a:rPr lang="en-US" dirty="0" smtClean="0"/>
              <a:t> </a:t>
            </a:r>
            <a:r>
              <a:rPr lang="en-US" dirty="0"/>
              <a:t>is based on the Java Business Integration (JBI) standard and </a:t>
            </a:r>
            <a:r>
              <a:rPr lang="en-US" dirty="0" smtClean="0"/>
              <a:t>now </a:t>
            </a:r>
            <a:r>
              <a:rPr lang="en-IN" dirty="0" smtClean="0"/>
              <a:t>supports </a:t>
            </a:r>
            <a:r>
              <a:rPr lang="en-IN" dirty="0"/>
              <a:t>OSGI.</a:t>
            </a:r>
          </a:p>
          <a:p>
            <a:r>
              <a:rPr lang="en-US" dirty="0" err="1" smtClean="0"/>
              <a:t>OpenESB</a:t>
            </a:r>
            <a:r>
              <a:rPr lang="en-US" dirty="0" smtClean="0"/>
              <a:t> </a:t>
            </a:r>
            <a:r>
              <a:rPr lang="en-US" dirty="0"/>
              <a:t>is (http://open-esb.dev.java.net) the integration offering from </a:t>
            </a:r>
            <a:r>
              <a:rPr lang="en-US" dirty="0" smtClean="0"/>
              <a:t>Oracle based </a:t>
            </a:r>
            <a:r>
              <a:rPr lang="en-US" dirty="0"/>
              <a:t>on the JBI and J2EE standards. </a:t>
            </a:r>
            <a:endParaRPr lang="en-US" dirty="0" smtClean="0"/>
          </a:p>
          <a:p>
            <a:r>
              <a:rPr lang="en-US" dirty="0" err="1" smtClean="0"/>
              <a:t>OpenESB</a:t>
            </a:r>
            <a:r>
              <a:rPr lang="en-US" dirty="0" smtClean="0"/>
              <a:t> </a:t>
            </a:r>
            <a:r>
              <a:rPr lang="en-US" dirty="0"/>
              <a:t>is designed to live in a </a:t>
            </a:r>
            <a:r>
              <a:rPr lang="en-US" dirty="0" smtClean="0"/>
              <a:t>J2EE </a:t>
            </a:r>
            <a:r>
              <a:rPr lang="en-IN" dirty="0" smtClean="0"/>
              <a:t>application </a:t>
            </a:r>
            <a:r>
              <a:rPr lang="en-IN" dirty="0"/>
              <a:t>server like </a:t>
            </a:r>
            <a:r>
              <a:rPr lang="en-IN" dirty="0" err="1"/>
              <a:t>GlassFish</a:t>
            </a:r>
            <a:r>
              <a:rPr lang="en-IN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Exploring the Alternatives</a:t>
            </a:r>
          </a:p>
        </p:txBody>
      </p:sp>
    </p:spTree>
    <p:extLst>
      <p:ext uri="{BB962C8B-B14F-4D97-AF65-F5344CB8AC3E}">
        <p14:creationId xmlns:p14="http://schemas.microsoft.com/office/powerpoint/2010/main" val="2090398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Spring Integration adds essentially three components to the core Spring Framework</a:t>
            </a:r>
            <a:r>
              <a:rPr lang="en-US" dirty="0" smtClean="0"/>
              <a:t>: </a:t>
            </a:r>
            <a:r>
              <a:rPr lang="en-IN" dirty="0" smtClean="0"/>
              <a:t>messages</a:t>
            </a:r>
            <a:r>
              <a:rPr lang="en-IN" dirty="0"/>
              <a:t>, message channels, and endpoints</a:t>
            </a:r>
            <a:r>
              <a:rPr lang="en-IN" dirty="0" smtClean="0"/>
              <a:t>.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Spring Integration Basics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5683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Spring Integration is motivated by the following goals:</a:t>
            </a:r>
          </a:p>
          <a:p>
            <a:r>
              <a:rPr lang="en-IN" dirty="0" smtClean="0"/>
              <a:t>Provide </a:t>
            </a:r>
            <a:r>
              <a:rPr lang="en-IN" dirty="0"/>
              <a:t>a simple model for implementing complex enterprise integration solutions.</a:t>
            </a:r>
          </a:p>
          <a:p>
            <a:r>
              <a:rPr lang="en-US" dirty="0" smtClean="0"/>
              <a:t>Facilitate </a:t>
            </a:r>
            <a:r>
              <a:rPr lang="en-US" dirty="0"/>
              <a:t>asynchronous, message-driven behavior within a </a:t>
            </a:r>
            <a:r>
              <a:rPr lang="en-US" dirty="0" smtClean="0"/>
              <a:t>Spring-based </a:t>
            </a:r>
            <a:r>
              <a:rPr lang="en-IN" dirty="0" smtClean="0"/>
              <a:t>application</a:t>
            </a:r>
            <a:r>
              <a:rPr lang="en-IN" dirty="0"/>
              <a:t>.</a:t>
            </a:r>
          </a:p>
          <a:p>
            <a:r>
              <a:rPr lang="en-US" dirty="0" smtClean="0"/>
              <a:t>Promote </a:t>
            </a:r>
            <a:r>
              <a:rPr lang="en-US" dirty="0"/>
              <a:t>intuitive, incremental adoption for existing Spring users.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Goals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053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Spring Integration is guided by the following principles:</a:t>
            </a:r>
          </a:p>
          <a:p>
            <a:r>
              <a:rPr lang="en-US" dirty="0" smtClean="0"/>
              <a:t>Components </a:t>
            </a:r>
            <a:r>
              <a:rPr lang="en-US" dirty="0"/>
              <a:t>should be </a:t>
            </a:r>
            <a:r>
              <a:rPr lang="en-US" b="1" i="1" dirty="0"/>
              <a:t>loosely coupled </a:t>
            </a:r>
            <a:r>
              <a:rPr lang="en-US" dirty="0"/>
              <a:t>for </a:t>
            </a:r>
            <a:r>
              <a:rPr lang="en-US" dirty="0" smtClean="0"/>
              <a:t>modularity </a:t>
            </a:r>
            <a:r>
              <a:rPr lang="en-US" dirty="0"/>
              <a:t>and testability.</a:t>
            </a:r>
          </a:p>
          <a:p>
            <a:r>
              <a:rPr lang="en-US" dirty="0" smtClean="0"/>
              <a:t>The </a:t>
            </a:r>
            <a:r>
              <a:rPr lang="en-US" dirty="0"/>
              <a:t>framework should enforce </a:t>
            </a:r>
            <a:r>
              <a:rPr lang="en-US" b="1" i="1" dirty="0"/>
              <a:t>separation of </a:t>
            </a:r>
            <a:r>
              <a:rPr lang="en-US" b="1" i="1" dirty="0" smtClean="0"/>
              <a:t> concerns </a:t>
            </a:r>
            <a:r>
              <a:rPr lang="en-US" dirty="0"/>
              <a:t>between business </a:t>
            </a:r>
            <a:r>
              <a:rPr lang="en-US" dirty="0" smtClean="0"/>
              <a:t>logic </a:t>
            </a:r>
            <a:r>
              <a:rPr lang="en-IN" dirty="0" smtClean="0"/>
              <a:t>and </a:t>
            </a:r>
            <a:r>
              <a:rPr lang="en-IN" dirty="0"/>
              <a:t>integration logic.</a:t>
            </a:r>
          </a:p>
          <a:p>
            <a:r>
              <a:rPr lang="en-US" dirty="0" smtClean="0"/>
              <a:t>Extension </a:t>
            </a:r>
            <a:r>
              <a:rPr lang="en-US" dirty="0"/>
              <a:t>points should be abstract in nature but within well-defined boundaries </a:t>
            </a:r>
            <a:r>
              <a:rPr lang="en-US" dirty="0" smtClean="0"/>
              <a:t>to </a:t>
            </a:r>
            <a:r>
              <a:rPr lang="en-IN" dirty="0" smtClean="0"/>
              <a:t>promote </a:t>
            </a:r>
            <a:r>
              <a:rPr lang="en-IN" b="1" i="1" dirty="0"/>
              <a:t>reuse </a:t>
            </a:r>
            <a:r>
              <a:rPr lang="en-IN" dirty="0"/>
              <a:t>and </a:t>
            </a:r>
            <a:r>
              <a:rPr lang="en-IN" b="1" i="1" dirty="0"/>
              <a:t>portability</a:t>
            </a:r>
            <a:r>
              <a:rPr lang="en-IN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Principles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70825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14F291-B47C-48A1-B199-EBD0A7B4E780}">
  <ds:schemaRefs>
    <ds:schemaRef ds:uri="http://purl.org/dc/terms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1703</TotalTime>
  <Words>1121</Words>
  <Application>Microsoft Office PowerPoint</Application>
  <PresentationFormat>On-screen Show (4:3)</PresentationFormat>
  <Paragraphs>136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Pencils_02_2012</vt:lpstr>
      <vt:lpstr>PowerPoint Presentation</vt:lpstr>
      <vt:lpstr>Spring Integration</vt:lpstr>
      <vt:lpstr>PowerPoint Presentation</vt:lpstr>
      <vt:lpstr>Spring Integration Framework </vt:lpstr>
      <vt:lpstr>Spring Integration Framework </vt:lpstr>
      <vt:lpstr>Exploring the Alternatives</vt:lpstr>
      <vt:lpstr>Spring Integration Basics</vt:lpstr>
      <vt:lpstr>Goals</vt:lpstr>
      <vt:lpstr>Principles</vt:lpstr>
      <vt:lpstr>Message</vt:lpstr>
      <vt:lpstr>Messages</vt:lpstr>
      <vt:lpstr>Headers</vt:lpstr>
      <vt:lpstr>Payloads</vt:lpstr>
      <vt:lpstr>Message</vt:lpstr>
      <vt:lpstr>Message Channels</vt:lpstr>
      <vt:lpstr>Message Channel</vt:lpstr>
      <vt:lpstr>Point to Point</vt:lpstr>
      <vt:lpstr>Publish and Subscribe</vt:lpstr>
      <vt:lpstr>Message Channels</vt:lpstr>
      <vt:lpstr>Message Channels</vt:lpstr>
      <vt:lpstr>Temporary Reply Channel </vt:lpstr>
      <vt:lpstr>Channel Adapter</vt:lpstr>
      <vt:lpstr>Channel Adapter</vt:lpstr>
      <vt:lpstr>Endpoint</vt:lpstr>
      <vt:lpstr>Message Endpoints</vt:lpstr>
      <vt:lpstr>Message Endpoints</vt:lpstr>
      <vt:lpstr>Message Endpoints</vt:lpstr>
      <vt:lpstr>Integration with External Systems</vt:lpstr>
      <vt:lpstr>Transformer</vt:lpstr>
      <vt:lpstr>Filter</vt:lpstr>
      <vt:lpstr>Router</vt:lpstr>
      <vt:lpstr>Splitter</vt:lpstr>
      <vt:lpstr>Aggregator</vt:lpstr>
      <vt:lpstr>Service Activator</vt:lpstr>
      <vt:lpstr>Spring Integration</vt:lpstr>
      <vt:lpstr>Event-Driven Architecture</vt:lpstr>
      <vt:lpstr>Event-Driven Architecture</vt:lpstr>
      <vt:lpstr>Event-Driven Architecture</vt:lpstr>
      <vt:lpstr>PowerPoint Presentation</vt:lpstr>
      <vt:lpstr>Module Summary</vt:lpstr>
    </vt:vector>
  </TitlesOfParts>
  <Company>Accenture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Bala</cp:lastModifiedBy>
  <cp:revision>227</cp:revision>
  <dcterms:created xsi:type="dcterms:W3CDTF">2012-03-13T15:47:14Z</dcterms:created>
  <dcterms:modified xsi:type="dcterms:W3CDTF">2018-08-11T17:09:08Z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